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4"/>
  </p:normalViewPr>
  <p:slideViewPr>
    <p:cSldViewPr snapToGrid="0" snapToObjects="1">
      <p:cViewPr varScale="1">
        <p:scale>
          <a:sx n="124" d="100"/>
          <a:sy n="124" d="100"/>
        </p:scale>
        <p:origin x="3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48956B-3A60-C49B-A3BB-B0723EAEBA8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4EFB8CD-B13A-5C1E-8AB3-49C2FA014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24EA66A-474C-C68C-DB15-0EA64FD6A39F}"/>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4805DCA9-7DA9-5526-CB86-83C447D22E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6E0CBB4-D476-76A4-CA68-5B5728BBDEF3}"/>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347382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B767BE-E558-5C36-B59C-8A41274A2A2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DE3FA13-8141-F549-11B4-EA67A523B1F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342A245-8150-2BC9-217F-A64FBEA66AEB}"/>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50F7D23B-3EE0-1863-B0A3-8AAA8F0F829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413E05C-C42D-4570-82B3-CA14709B8856}"/>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64053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F395192-38DB-6A29-CE71-CF1743A12BF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4B403D1-99E9-0295-36FE-8958E1B96E7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ECBDD6-5B77-B713-20DF-68B8624B9076}"/>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2D469E6F-B68B-72F3-449C-1C959D1F4D8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0E41AAD-D5F6-9827-4F96-1FCD304E1BFB}"/>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506204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86AD6-271A-3A46-F3CC-1C04C117DA3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3B94FF-4D81-2462-5018-83A5F88891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6C11A3F-5CE2-4990-E2EB-75FF71E7F0D0}"/>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8EB6D4A6-0B4D-EB52-2C5C-B4A3D1EBDA9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3E7F5C7-D23E-7B1D-6C63-E72985857DC2}"/>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70372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5EEDA-D0B0-A108-3270-8D3F1B0E9D5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E771656A-98B4-7556-2373-1131800045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5D37EED-857B-7D42-8035-4E06FC8A8E22}"/>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7F8D52CC-E3D8-0EE4-C1B8-78E0239BCD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EAEF98-B470-2620-175C-6F43BDC01F2A}"/>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3915167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5A9B6-AFF7-50EE-730B-BE85595D7A6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889B2F6-E3ED-9343-1AF3-92A2B0252EC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C4A0FE9-CF93-C353-2E3E-5C304C48F51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AB961A-8E27-A348-E7D4-AEE1117F3BBD}"/>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6" name="Marcador de pie de página 5">
            <a:extLst>
              <a:ext uri="{FF2B5EF4-FFF2-40B4-BE49-F238E27FC236}">
                <a16:creationId xmlns:a16="http://schemas.microsoft.com/office/drawing/2014/main" id="{D04A298A-5964-92E7-79D7-A0AE7414CC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2A04BF6-582F-FF44-6D37-CAD8561DC9BD}"/>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70290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74F8C-EB55-0771-2059-7031642187D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A1FE33D-F67B-533F-53DA-40CF4FF0B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E1B7890-B919-618C-8B80-1D9AE5A3285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984E677-3F3F-2C8A-750E-77CF30C54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E302805-D80B-3947-1D45-9342422EA3A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962E065-7F11-B9FF-9369-82871DAD60B6}"/>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8" name="Marcador de pie de página 7">
            <a:extLst>
              <a:ext uri="{FF2B5EF4-FFF2-40B4-BE49-F238E27FC236}">
                <a16:creationId xmlns:a16="http://schemas.microsoft.com/office/drawing/2014/main" id="{85846E88-B4CD-656B-A293-1A0885B4828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C974ADB-54F3-396F-BE36-C0BD7B72343B}"/>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865858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8D1A6-7512-9851-294A-81E1058BC33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142E2F0-1D1F-E482-0859-A0DD554F01DF}"/>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4" name="Marcador de pie de página 3">
            <a:extLst>
              <a:ext uri="{FF2B5EF4-FFF2-40B4-BE49-F238E27FC236}">
                <a16:creationId xmlns:a16="http://schemas.microsoft.com/office/drawing/2014/main" id="{1D22C1E6-3503-91D8-FD59-4E02748C1B1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BAE0A65-E6B5-66CB-3647-3CFDF4C761AB}"/>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3359861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A141C89-31D0-6765-6C4A-0DCE8D42529E}"/>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3" name="Marcador de pie de página 2">
            <a:extLst>
              <a:ext uri="{FF2B5EF4-FFF2-40B4-BE49-F238E27FC236}">
                <a16:creationId xmlns:a16="http://schemas.microsoft.com/office/drawing/2014/main" id="{FFD464F6-B01B-3F8F-D8D4-9EAC36BAF3BA}"/>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310FA0A-FE7B-574E-4155-F9CBCB7AC311}"/>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2684392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C62BF-2535-6910-F5DC-B815F3D9E16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29B9B3F-216A-EAA7-68B7-3FC9DDC620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0CCA6C0-2917-69D8-974D-6DDBEE051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7393B93-CDA1-AD7C-E0B1-6FE40A978FC7}"/>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6" name="Marcador de pie de página 5">
            <a:extLst>
              <a:ext uri="{FF2B5EF4-FFF2-40B4-BE49-F238E27FC236}">
                <a16:creationId xmlns:a16="http://schemas.microsoft.com/office/drawing/2014/main" id="{A2EDEC43-482B-D8DE-367A-DDF653B92E6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5AE7AB1-82D4-6657-0874-2FB66D6FBFA2}"/>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179695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B0D097-5F65-8B1B-52EA-E17789D584E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DF44E75-2366-315F-A972-A9DBD320C0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40DF88F-9924-2113-212B-054048BF1A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3201C0-7435-445F-E8F5-15583DD31214}"/>
              </a:ext>
            </a:extLst>
          </p:cNvPr>
          <p:cNvSpPr>
            <a:spLocks noGrp="1"/>
          </p:cNvSpPr>
          <p:nvPr>
            <p:ph type="dt" sz="half" idx="10"/>
          </p:nvPr>
        </p:nvSpPr>
        <p:spPr/>
        <p:txBody>
          <a:bodyPr/>
          <a:lstStyle/>
          <a:p>
            <a:fld id="{2C178C08-B7FE-2A45-BE0E-C47E37724E92}" type="datetimeFigureOut">
              <a:rPr lang="es-ES" smtClean="0"/>
              <a:t>23/5/22</a:t>
            </a:fld>
            <a:endParaRPr lang="es-ES"/>
          </a:p>
        </p:txBody>
      </p:sp>
      <p:sp>
        <p:nvSpPr>
          <p:cNvPr id="6" name="Marcador de pie de página 5">
            <a:extLst>
              <a:ext uri="{FF2B5EF4-FFF2-40B4-BE49-F238E27FC236}">
                <a16:creationId xmlns:a16="http://schemas.microsoft.com/office/drawing/2014/main" id="{762C688F-01A5-1E38-1A4A-A0D6B64FA31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A88FFFE-DAC6-E7B2-5006-61DDB3BB3192}"/>
              </a:ext>
            </a:extLst>
          </p:cNvPr>
          <p:cNvSpPr>
            <a:spLocks noGrp="1"/>
          </p:cNvSpPr>
          <p:nvPr>
            <p:ph type="sldNum" sz="quarter" idx="12"/>
          </p:nvPr>
        </p:nvSpPr>
        <p:spPr/>
        <p:txBody>
          <a:bodyPr/>
          <a:lstStyle/>
          <a:p>
            <a:fld id="{96F2AEE2-92F1-0D49-B750-9E5EA605E297}" type="slidenum">
              <a:rPr lang="es-ES" smtClean="0"/>
              <a:t>‹Nº›</a:t>
            </a:fld>
            <a:endParaRPr lang="es-ES"/>
          </a:p>
        </p:txBody>
      </p:sp>
    </p:spTree>
    <p:extLst>
      <p:ext uri="{BB962C8B-B14F-4D97-AF65-F5344CB8AC3E}">
        <p14:creationId xmlns:p14="http://schemas.microsoft.com/office/powerpoint/2010/main" val="1105877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1542E41-69D7-A04F-F5BE-7896C12D6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AF7DD94-2405-03E9-6368-9216AC7753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C37C9DF-A42E-FA80-0C25-3C5B3DFA67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78C08-B7FE-2A45-BE0E-C47E37724E92}" type="datetimeFigureOut">
              <a:rPr lang="es-ES" smtClean="0"/>
              <a:t>23/5/22</a:t>
            </a:fld>
            <a:endParaRPr lang="es-ES"/>
          </a:p>
        </p:txBody>
      </p:sp>
      <p:sp>
        <p:nvSpPr>
          <p:cNvPr id="5" name="Marcador de pie de página 4">
            <a:extLst>
              <a:ext uri="{FF2B5EF4-FFF2-40B4-BE49-F238E27FC236}">
                <a16:creationId xmlns:a16="http://schemas.microsoft.com/office/drawing/2014/main" id="{4E0D86F1-0794-B5E4-D5BF-D256BE320D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8F6359A-8B31-6EE0-9808-93FD10FE8B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2AEE2-92F1-0D49-B750-9E5EA605E297}" type="slidenum">
              <a:rPr lang="es-ES" smtClean="0"/>
              <a:t>‹Nº›</a:t>
            </a:fld>
            <a:endParaRPr lang="es-ES"/>
          </a:p>
        </p:txBody>
      </p:sp>
    </p:spTree>
    <p:extLst>
      <p:ext uri="{BB962C8B-B14F-4D97-AF65-F5344CB8AC3E}">
        <p14:creationId xmlns:p14="http://schemas.microsoft.com/office/powerpoint/2010/main" val="697267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definicion.de/internet/" TargetMode="External"/><Relationship Id="rId3" Type="http://schemas.openxmlformats.org/officeDocument/2006/relationships/hyperlink" Target="https://definicion.de/protocolo-de-red/" TargetMode="External"/><Relationship Id="rId7" Type="http://schemas.openxmlformats.org/officeDocument/2006/relationships/hyperlink" Target="https://definicion.de/persona" TargetMode="External"/><Relationship Id="rId2" Type="http://schemas.openxmlformats.org/officeDocument/2006/relationships/hyperlink" Target="https://definicion.de/idioma/" TargetMode="External"/><Relationship Id="rId1" Type="http://schemas.openxmlformats.org/officeDocument/2006/relationships/slideLayout" Target="../slideLayouts/slideLayout2.xml"/><Relationship Id="rId6" Type="http://schemas.openxmlformats.org/officeDocument/2006/relationships/hyperlink" Target="https://definicion.de/servidor/" TargetMode="External"/><Relationship Id="rId5" Type="http://schemas.openxmlformats.org/officeDocument/2006/relationships/hyperlink" Target="https://definicion.de/correo-electronico/" TargetMode="External"/><Relationship Id="rId10" Type="http://schemas.openxmlformats.org/officeDocument/2006/relationships/hyperlink" Target="https://definicion.de/codigo/" TargetMode="External"/><Relationship Id="rId4" Type="http://schemas.openxmlformats.org/officeDocument/2006/relationships/hyperlink" Target="https://definicion.de/red-informatica/" TargetMode="External"/><Relationship Id="rId9" Type="http://schemas.openxmlformats.org/officeDocument/2006/relationships/hyperlink" Target="https://definicion.de/conteni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hyperlink" Target="https://es.wikipedia.org/wiki/Teln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82ABA-DA52-A2F1-869C-F8CD5697EB67}"/>
              </a:ext>
            </a:extLst>
          </p:cNvPr>
          <p:cNvSpPr>
            <a:spLocks noGrp="1"/>
          </p:cNvSpPr>
          <p:nvPr>
            <p:ph type="ctrTitle"/>
          </p:nvPr>
        </p:nvSpPr>
        <p:spPr/>
        <p:txBody>
          <a:bodyPr>
            <a:normAutofit/>
          </a:bodyPr>
          <a:lstStyle/>
          <a:p>
            <a:r>
              <a:rPr lang="es-ES" sz="9600" b="1" dirty="0"/>
              <a:t>Protocolo</a:t>
            </a:r>
            <a:r>
              <a:rPr lang="es-ES" sz="9600" b="1" dirty="0">
                <a:solidFill>
                  <a:schemeClr val="accent4">
                    <a:lumMod val="20000"/>
                    <a:lumOff val="80000"/>
                  </a:schemeClr>
                </a:solidFill>
              </a:rPr>
              <a:t> </a:t>
            </a:r>
            <a:r>
              <a:rPr lang="es-ES" sz="9600" b="1" dirty="0"/>
              <a:t>SMTP</a:t>
            </a:r>
          </a:p>
        </p:txBody>
      </p:sp>
    </p:spTree>
    <p:extLst>
      <p:ext uri="{BB962C8B-B14F-4D97-AF65-F5344CB8AC3E}">
        <p14:creationId xmlns:p14="http://schemas.microsoft.com/office/powerpoint/2010/main" val="388371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B714A-04F2-064D-3716-7223C168AD11}"/>
              </a:ext>
            </a:extLst>
          </p:cNvPr>
          <p:cNvSpPr>
            <a:spLocks noGrp="1"/>
          </p:cNvSpPr>
          <p:nvPr>
            <p:ph type="title"/>
          </p:nvPr>
        </p:nvSpPr>
        <p:spPr/>
        <p:txBody>
          <a:bodyPr>
            <a:normAutofit fontScale="90000"/>
          </a:bodyPr>
          <a:lstStyle/>
          <a:p>
            <a:r>
              <a:rPr lang="es-ES" dirty="0"/>
              <a:t>Definición </a:t>
            </a:r>
            <a:br>
              <a:rPr lang="es-ES" dirty="0"/>
            </a:br>
            <a:r>
              <a:rPr lang="es-ES" sz="900" dirty="0"/>
              <a:t>https://definiciones/smtp/</a:t>
            </a:r>
            <a:br>
              <a:rPr lang="es-ES" dirty="0"/>
            </a:br>
            <a:endParaRPr lang="es-ES" dirty="0"/>
          </a:p>
        </p:txBody>
      </p:sp>
      <p:sp>
        <p:nvSpPr>
          <p:cNvPr id="3" name="Marcador de contenido 2">
            <a:extLst>
              <a:ext uri="{FF2B5EF4-FFF2-40B4-BE49-F238E27FC236}">
                <a16:creationId xmlns:a16="http://schemas.microsoft.com/office/drawing/2014/main" id="{B3EE3576-B47A-D069-0FF8-1B44F847173A}"/>
              </a:ext>
            </a:extLst>
          </p:cNvPr>
          <p:cNvSpPr>
            <a:spLocks noGrp="1"/>
          </p:cNvSpPr>
          <p:nvPr>
            <p:ph idx="1"/>
          </p:nvPr>
        </p:nvSpPr>
        <p:spPr/>
        <p:txBody>
          <a:bodyPr>
            <a:normAutofit fontScale="40000" lnSpcReduction="20000"/>
          </a:bodyPr>
          <a:lstStyle/>
          <a:p>
            <a:r>
              <a:rPr lang="es-ES" b="1" dirty="0"/>
              <a:t>SMTP</a:t>
            </a:r>
            <a:r>
              <a:rPr lang="es-ES" dirty="0"/>
              <a:t> es la sigla que corresponde a la expresión de la lengua inglesa </a:t>
            </a:r>
            <a:r>
              <a:rPr lang="es-ES" b="1" dirty="0"/>
              <a:t>Simple Mail Transfer Protocol</a:t>
            </a:r>
            <a:r>
              <a:rPr lang="es-ES" dirty="0"/>
              <a:t>. En nuestro </a:t>
            </a:r>
            <a:r>
              <a:rPr lang="es-ES" b="1" u="sng" dirty="0">
                <a:hlinkClick r:id="rId2"/>
              </a:rPr>
              <a:t>idioma</a:t>
            </a:r>
            <a:r>
              <a:rPr lang="es-ES" dirty="0"/>
              <a:t>, dicho concepto puede traducirse como </a:t>
            </a:r>
            <a:r>
              <a:rPr lang="es-ES" b="1" dirty="0"/>
              <a:t>Protocolo para la Transferencia Simple de Correo</a:t>
            </a:r>
            <a:r>
              <a:rPr lang="es-ES" dirty="0"/>
              <a:t>.</a:t>
            </a:r>
          </a:p>
          <a:p>
            <a:r>
              <a:rPr lang="es-ES" dirty="0"/>
              <a:t>El </a:t>
            </a:r>
            <a:r>
              <a:rPr lang="es-ES" b="1" dirty="0"/>
              <a:t>SMTP</a:t>
            </a:r>
            <a:r>
              <a:rPr lang="es-ES" dirty="0"/>
              <a:t> es un </a:t>
            </a:r>
            <a:r>
              <a:rPr lang="es-ES" b="1" u="sng" dirty="0">
                <a:hlinkClick r:id="rId3"/>
              </a:rPr>
              <a:t>protocolo de red</a:t>
            </a:r>
            <a:r>
              <a:rPr lang="es-ES" dirty="0"/>
              <a:t> que se emplea para enviar y recibir correos electrónicos (</a:t>
            </a:r>
            <a:r>
              <a:rPr lang="es-ES" b="1" dirty="0"/>
              <a:t>emails</a:t>
            </a:r>
            <a:r>
              <a:rPr lang="es-ES" dirty="0"/>
              <a:t>). Cabe destacar que un protocolo de red es un conjunto de normativas y reglas que posibilitan la circulación de información en una </a:t>
            </a:r>
            <a:r>
              <a:rPr lang="es-ES" b="1" u="sng" dirty="0">
                <a:hlinkClick r:id="rId4"/>
              </a:rPr>
              <a:t>red informática</a:t>
            </a:r>
            <a:r>
              <a:rPr lang="es-ES" dirty="0"/>
              <a:t>. En este caso, él </a:t>
            </a:r>
            <a:r>
              <a:rPr lang="es-ES" b="1" dirty="0"/>
              <a:t>SMTP</a:t>
            </a:r>
            <a:r>
              <a:rPr lang="es-ES" dirty="0"/>
              <a:t> forma parte de los llamados </a:t>
            </a:r>
            <a:r>
              <a:rPr lang="es-ES" b="1" dirty="0"/>
              <a:t>protocolos de Internet</a:t>
            </a:r>
            <a:r>
              <a:rPr lang="es-ES" dirty="0"/>
              <a:t>.</a:t>
            </a:r>
          </a:p>
          <a:p>
            <a:r>
              <a:rPr lang="es-ES" dirty="0"/>
              <a:t>La operación del </a:t>
            </a:r>
            <a:r>
              <a:rPr lang="es-ES" b="1" dirty="0"/>
              <a:t>SMTP</a:t>
            </a:r>
            <a:r>
              <a:rPr lang="es-ES" dirty="0"/>
              <a:t> se produce en el contexto de los servicios de </a:t>
            </a:r>
            <a:r>
              <a:rPr lang="es-ES" b="1" u="sng" dirty="0">
                <a:hlinkClick r:id="rId5"/>
              </a:rPr>
              <a:t>correo electrónico</a:t>
            </a:r>
            <a:r>
              <a:rPr lang="es-ES" dirty="0"/>
              <a:t>. Debido a ciertas restricciones técnicas para recibir los correos, es habitual que el </a:t>
            </a:r>
            <a:r>
              <a:rPr lang="es-ES" b="1" dirty="0"/>
              <a:t>SMTP</a:t>
            </a:r>
            <a:r>
              <a:rPr lang="es-ES" dirty="0"/>
              <a:t> se emplee sólo para el envío de mensajes y que para la recepción se apele a otros protocolos de </a:t>
            </a:r>
            <a:r>
              <a:rPr lang="es-ES" b="1" dirty="0"/>
              <a:t>Internet</a:t>
            </a:r>
            <a:r>
              <a:rPr lang="es-ES" dirty="0"/>
              <a:t>, como </a:t>
            </a:r>
            <a:r>
              <a:rPr lang="es-ES" b="1" dirty="0"/>
              <a:t>IMAP</a:t>
            </a:r>
            <a:r>
              <a:rPr lang="es-ES" dirty="0"/>
              <a:t> (</a:t>
            </a:r>
            <a:r>
              <a:rPr lang="es-ES" b="1" dirty="0"/>
              <a:t>Internet Message Access Protocol</a:t>
            </a:r>
            <a:r>
              <a:rPr lang="es-ES" dirty="0"/>
              <a:t>) o </a:t>
            </a:r>
            <a:r>
              <a:rPr lang="es-ES" b="1" dirty="0"/>
              <a:t>POP</a:t>
            </a:r>
            <a:r>
              <a:rPr lang="es-ES" dirty="0"/>
              <a:t> (</a:t>
            </a:r>
            <a:r>
              <a:rPr lang="es-ES" b="1" dirty="0"/>
              <a:t>Post Office Protocol</a:t>
            </a:r>
            <a:r>
              <a:rPr lang="es-ES" dirty="0"/>
              <a:t>).</a:t>
            </a:r>
            <a:br>
              <a:rPr lang="es-ES" dirty="0"/>
            </a:br>
            <a:endParaRPr lang="es-ES" dirty="0"/>
          </a:p>
          <a:p>
            <a:r>
              <a:rPr lang="es-ES" dirty="0"/>
              <a:t>En el caso del </a:t>
            </a:r>
            <a:r>
              <a:rPr lang="es-ES" b="1" dirty="0"/>
              <a:t>SMTP</a:t>
            </a:r>
            <a:r>
              <a:rPr lang="es-ES" dirty="0"/>
              <a:t>, su función es permitir que un cliente se comunique con un </a:t>
            </a:r>
            <a:r>
              <a:rPr lang="es-ES" b="1" u="sng" dirty="0">
                <a:hlinkClick r:id="rId6"/>
              </a:rPr>
              <a:t>servidor</a:t>
            </a:r>
            <a:r>
              <a:rPr lang="es-ES" dirty="0"/>
              <a:t>, posibilitando que el cliente envíe un correo a uno o más receptores. El </a:t>
            </a:r>
            <a:r>
              <a:rPr lang="es-ES" b="1" dirty="0"/>
              <a:t>SMTP</a:t>
            </a:r>
            <a:r>
              <a:rPr lang="es-ES" dirty="0"/>
              <a:t> trabaja con líneas de texto para brindar las instrucciones necesarias.</a:t>
            </a:r>
          </a:p>
          <a:p>
            <a:r>
              <a:rPr lang="es-ES" dirty="0"/>
              <a:t>Existen tres comandos que componen el SMTP: </a:t>
            </a:r>
            <a:r>
              <a:rPr lang="es-ES" b="1" dirty="0"/>
              <a:t>MAIL</a:t>
            </a:r>
            <a:r>
              <a:rPr lang="es-ES" dirty="0"/>
              <a:t>, que establece la dirección de remitente para los mensajes de despedida; </a:t>
            </a:r>
            <a:r>
              <a:rPr lang="es-ES" b="1" dirty="0"/>
              <a:t>RCPT</a:t>
            </a:r>
            <a:r>
              <a:rPr lang="es-ES" dirty="0"/>
              <a:t>, que establece el destinatario del mensaje (en caso de ser varios, se emite una vez para cada uno); </a:t>
            </a:r>
            <a:r>
              <a:rPr lang="es-ES" b="1" dirty="0"/>
              <a:t>DATA</a:t>
            </a:r>
            <a:r>
              <a:rPr lang="es-ES" dirty="0"/>
              <a:t>, comando que envía el contenido del mensaje.</a:t>
            </a:r>
          </a:p>
          <a:p>
            <a:r>
              <a:rPr lang="es-ES" dirty="0"/>
              <a:t>Cuando una </a:t>
            </a:r>
            <a:r>
              <a:rPr lang="es-ES" b="1" u="sng" dirty="0">
                <a:hlinkClick r:id="rId7"/>
              </a:rPr>
              <a:t>persona</a:t>
            </a:r>
            <a:r>
              <a:rPr lang="es-ES" dirty="0"/>
              <a:t> envía un correo electrónico a través de este protocolo, lo que ocurre es que el cliente de correo (como </a:t>
            </a:r>
            <a:r>
              <a:rPr lang="es-ES" b="1" dirty="0"/>
              <a:t>Outlook Express</a:t>
            </a:r>
            <a:r>
              <a:rPr lang="es-ES" dirty="0"/>
              <a:t> o </a:t>
            </a:r>
            <a:r>
              <a:rPr lang="es-ES" b="1" dirty="0"/>
              <a:t>Mozilla Thunderbird</a:t>
            </a:r>
            <a:r>
              <a:rPr lang="es-ES" dirty="0"/>
              <a:t>) presenta el mensaje en cuestión a un servidor de correo a través del </a:t>
            </a:r>
            <a:r>
              <a:rPr lang="es-ES" b="1" dirty="0"/>
              <a:t>SMTP</a:t>
            </a:r>
            <a:r>
              <a:rPr lang="es-ES" dirty="0"/>
              <a:t>. El servidor envía el mensaje al </a:t>
            </a:r>
            <a:r>
              <a:rPr lang="es-ES" b="1" dirty="0"/>
              <a:t>Mail Transfer Agent</a:t>
            </a:r>
            <a:r>
              <a:rPr lang="es-ES" dirty="0"/>
              <a:t> (</a:t>
            </a:r>
            <a:r>
              <a:rPr lang="es-ES" b="1" dirty="0"/>
              <a:t>MTA</a:t>
            </a:r>
            <a:r>
              <a:rPr lang="es-ES" dirty="0"/>
              <a:t>), que apela al </a:t>
            </a:r>
            <a:r>
              <a:rPr lang="es-ES" b="1" dirty="0"/>
              <a:t>Domain Name System</a:t>
            </a:r>
            <a:r>
              <a:rPr lang="es-ES" dirty="0"/>
              <a:t> (</a:t>
            </a:r>
            <a:r>
              <a:rPr lang="es-ES" b="1" dirty="0"/>
              <a:t>DNS</a:t>
            </a:r>
            <a:r>
              <a:rPr lang="es-ES" dirty="0"/>
              <a:t>) para buscar el </a:t>
            </a:r>
            <a:r>
              <a:rPr lang="es-ES" b="1" dirty="0"/>
              <a:t>registro MX</a:t>
            </a:r>
            <a:r>
              <a:rPr lang="es-ES" dirty="0"/>
              <a:t>. Cuando éste acepta el correo, lo deriva a su vez a un </a:t>
            </a:r>
            <a:r>
              <a:rPr lang="es-ES" b="1" dirty="0"/>
              <a:t>Mail Delivery Agent</a:t>
            </a:r>
            <a:r>
              <a:rPr lang="es-ES" dirty="0"/>
              <a:t> (</a:t>
            </a:r>
            <a:r>
              <a:rPr lang="es-ES" b="1" dirty="0"/>
              <a:t>MDA</a:t>
            </a:r>
            <a:r>
              <a:rPr lang="es-ES" dirty="0"/>
              <a:t>), que puede volver a recurrir al </a:t>
            </a:r>
            <a:r>
              <a:rPr lang="es-ES" b="1" dirty="0"/>
              <a:t>SMTP</a:t>
            </a:r>
            <a:r>
              <a:rPr lang="es-ES" dirty="0"/>
              <a:t> para entregarlo al servidor de correo. Mediante el </a:t>
            </a:r>
            <a:r>
              <a:rPr lang="es-ES" b="1" dirty="0"/>
              <a:t>IMAP</a:t>
            </a:r>
            <a:r>
              <a:rPr lang="es-ES" dirty="0"/>
              <a:t>, finalmente, el usuario receptor puede recuperar el mensaje en su cliente de correo electrónico.</a:t>
            </a:r>
          </a:p>
          <a:p>
            <a:r>
              <a:rPr lang="es-ES" dirty="0"/>
              <a:t>Si bien </a:t>
            </a:r>
            <a:r>
              <a:rPr lang="es-ES" b="1" u="sng" dirty="0">
                <a:hlinkClick r:id="rId8"/>
              </a:rPr>
              <a:t>Internet</a:t>
            </a:r>
            <a:r>
              <a:rPr lang="es-ES" dirty="0"/>
              <a:t> no se convirtió en algo masivo hasta finales de los 90, los intercambios virtuales comenzaron varios años antes. Con respecto al correo electrónico, ya en el año 1982 apareció el primer sistema de intercambio, que existió en la red denominada </a:t>
            </a:r>
            <a:r>
              <a:rPr lang="es-ES" b="1" dirty="0"/>
              <a:t>ARPANET</a:t>
            </a:r>
            <a:r>
              <a:rPr lang="es-ES" dirty="0"/>
              <a:t>, usada por el Departamento de Defensa de los Estados Unidos para que las instituciones estatales y académicas pudieran comunicarse entre sí. Dicho sistema se encuentra definido en los </a:t>
            </a:r>
            <a:r>
              <a:rPr lang="es-ES" b="1" dirty="0"/>
              <a:t>RFC 821</a:t>
            </a:r>
            <a:r>
              <a:rPr lang="es-ES" dirty="0"/>
              <a:t> y </a:t>
            </a:r>
            <a:r>
              <a:rPr lang="es-ES" b="1" dirty="0"/>
              <a:t>822</a:t>
            </a:r>
            <a:r>
              <a:rPr lang="es-ES" dirty="0"/>
              <a:t> (la sigla de </a:t>
            </a:r>
            <a:r>
              <a:rPr lang="es-ES" i="1" dirty="0"/>
              <a:t>Request for comments</a:t>
            </a:r>
            <a:r>
              <a:rPr lang="es-ES" dirty="0"/>
              <a:t>, unas publicaciones en las cuales aparecen las descripciones de diversos procedimientos y protocolos relacionados con redes de ordenadores, entre las que destaca Internet).</a:t>
            </a:r>
          </a:p>
          <a:p>
            <a:r>
              <a:rPr lang="es-ES" dirty="0"/>
              <a:t>El SMTP definido en la primera versión de correo electrónico estaba basado en </a:t>
            </a:r>
            <a:r>
              <a:rPr lang="es-ES" b="1" dirty="0"/>
              <a:t>el modelo cliente-servidor</a:t>
            </a:r>
            <a:r>
              <a:rPr lang="es-ES" dirty="0"/>
              <a:t>, el cual establece que el cliente manda un mensaje a uno o más receptores. El </a:t>
            </a:r>
            <a:r>
              <a:rPr lang="es-ES" b="1" u="sng" dirty="0">
                <a:hlinkClick r:id="rId9"/>
              </a:rPr>
              <a:t>contenido</a:t>
            </a:r>
            <a:r>
              <a:rPr lang="es-ES" dirty="0"/>
              <a:t> de dicha comunicación se compone únicamente de líneas de texto, formadas por caracteres </a:t>
            </a:r>
            <a:r>
              <a:rPr lang="es-ES" b="1" dirty="0"/>
              <a:t>ASCII</a:t>
            </a:r>
            <a:r>
              <a:rPr lang="es-ES" dirty="0"/>
              <a:t>, con una extensión máxima de mil caracteres cada una. Cabe señalar que el acrónimo ASCII viene de </a:t>
            </a:r>
            <a:r>
              <a:rPr lang="es-ES" i="1" dirty="0"/>
              <a:t>American Standard Code for Information Interchange</a:t>
            </a:r>
            <a:r>
              <a:rPr lang="es-ES" dirty="0"/>
              <a:t>, que se traduce como Código Estándar Estadounidense para el Intercambio de Información, y se trata de una serie de caracteres del alfabeto latino; su pronunciación más común, aunque no resulta fácil de deducir, es [asqui].</a:t>
            </a:r>
          </a:p>
          <a:p>
            <a:r>
              <a:rPr lang="es-ES" dirty="0"/>
              <a:t>El servidor envía respuestas cuyo contenido no es más que un </a:t>
            </a:r>
            <a:r>
              <a:rPr lang="es-ES" b="1" u="sng" dirty="0">
                <a:hlinkClick r:id="rId10"/>
              </a:rPr>
              <a:t>código</a:t>
            </a:r>
            <a:r>
              <a:rPr lang="es-ES" dirty="0"/>
              <a:t> compuesto de tres números y, a continuación, un texto explicativo: el primer componente se usa para la respuesta por autómata; el texto, por su parte, está dirigido a un usuario, para que sea capaz de comprender la respuesta. Cada réplica, dato u orden perteneciente al protocolo SMTP se compone de líneas de texto que se delimitan con el carácter &lt;CRLF&gt;. </a:t>
            </a:r>
          </a:p>
          <a:p>
            <a:endParaRPr lang="es-ES" dirty="0"/>
          </a:p>
        </p:txBody>
      </p:sp>
    </p:spTree>
    <p:extLst>
      <p:ext uri="{BB962C8B-B14F-4D97-AF65-F5344CB8AC3E}">
        <p14:creationId xmlns:p14="http://schemas.microsoft.com/office/powerpoint/2010/main" val="134299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DE3EF-0A09-13A8-F548-55655A16A996}"/>
              </a:ext>
            </a:extLst>
          </p:cNvPr>
          <p:cNvSpPr>
            <a:spLocks noGrp="1"/>
          </p:cNvSpPr>
          <p:nvPr>
            <p:ph type="title"/>
          </p:nvPr>
        </p:nvSpPr>
        <p:spPr/>
        <p:txBody>
          <a:bodyPr>
            <a:normAutofit fontScale="90000"/>
          </a:bodyPr>
          <a:lstStyle/>
          <a:p>
            <a:r>
              <a:rPr lang="es-ES" dirty="0"/>
              <a:t>Para que sirve</a:t>
            </a:r>
            <a:br>
              <a:rPr lang="es-ES" dirty="0"/>
            </a:br>
            <a:r>
              <a:rPr lang="es-ES" sz="900" b="1" dirty="0"/>
              <a:t>https://www.geeknetic.es/SMTP/que-es-y-para-que-sirve</a:t>
            </a:r>
            <a:br>
              <a:rPr lang="es-ES" dirty="0"/>
            </a:br>
            <a:endParaRPr lang="es-ES" dirty="0"/>
          </a:p>
        </p:txBody>
      </p:sp>
      <p:sp>
        <p:nvSpPr>
          <p:cNvPr id="3" name="Marcador de contenido 2">
            <a:extLst>
              <a:ext uri="{FF2B5EF4-FFF2-40B4-BE49-F238E27FC236}">
                <a16:creationId xmlns:a16="http://schemas.microsoft.com/office/drawing/2014/main" id="{7E8DD7A0-A91B-34B6-8227-A0AB69CAF558}"/>
              </a:ext>
            </a:extLst>
          </p:cNvPr>
          <p:cNvSpPr>
            <a:spLocks noGrp="1"/>
          </p:cNvSpPr>
          <p:nvPr>
            <p:ph idx="1"/>
          </p:nvPr>
        </p:nvSpPr>
        <p:spPr/>
        <p:txBody>
          <a:bodyPr>
            <a:normAutofit fontScale="62500" lnSpcReduction="20000"/>
          </a:bodyPr>
          <a:lstStyle/>
          <a:p>
            <a:r>
              <a:rPr lang="es-ES" b="1" dirty="0"/>
              <a:t>SMTP sirve para que cualquier persona pueda enviar y recibir correos electrónicos fácil y rápidamente</a:t>
            </a:r>
            <a:r>
              <a:rPr lang="es-ES" dirty="0"/>
              <a:t>, además de con cierta seguridad. No todo es bueno, puesto que SMTP carece de una seguridad de calidad si no es previamente configurado y gestionado con las herramientas adecuadas desde un servidor de correo. Es por ello, en parte, que </a:t>
            </a:r>
            <a:r>
              <a:rPr lang="es-ES" b="1" dirty="0"/>
              <a:t>nos suelen llegar correos de SPAM a menudo</a:t>
            </a:r>
            <a:r>
              <a:rPr lang="es-ES" dirty="0"/>
              <a:t>, que no es otra cosa que un cliente enviando el mismo correo a un gran número de destinatarios. El servidor SMTP que se encarga de administrar eso no está preparado para bloquear y filtrar este tipo de correos.</a:t>
            </a:r>
          </a:p>
          <a:p>
            <a:r>
              <a:rPr lang="es-ES" dirty="0"/>
              <a:t>Por otra parte, </a:t>
            </a:r>
            <a:r>
              <a:rPr lang="es-ES" b="1" dirty="0"/>
              <a:t>con SMTP se puede hacer uso de puertos encriptados y desencriptados</a:t>
            </a:r>
            <a:r>
              <a:rPr lang="es-ES" dirty="0"/>
              <a:t> adicionales. El puerto que maneja de serie es el 25, pero los administradores de </a:t>
            </a:r>
            <a:r>
              <a:rPr lang="es-ES" b="1" dirty="0"/>
              <a:t>servidores de correo SMTP</a:t>
            </a:r>
            <a:r>
              <a:rPr lang="es-ES" dirty="0"/>
              <a:t> pueden habilitar otros tantos con los requisitos que se necesiten (</a:t>
            </a:r>
            <a:r>
              <a:rPr lang="es-ES" b="1" dirty="0"/>
              <a:t>mayor seguridad, verificaciones adicionales, encriptación específica</a:t>
            </a:r>
            <a:r>
              <a:rPr lang="es-ES" dirty="0"/>
              <a:t>…). Es por esto que el utilizar un servidor SMTP especializado es algo común en cierto tipo de usuarios, así como en empresas donde prime cierta característica.</a:t>
            </a:r>
          </a:p>
          <a:p>
            <a:r>
              <a:rPr lang="es-ES" dirty="0"/>
              <a:t>El protocolo SMTP puede ser configurado desde un servidor dedicado para que solo admita correos de ciertos clientes. Mediante esto, el servidor puede </a:t>
            </a:r>
            <a:r>
              <a:rPr lang="es-ES" b="1" dirty="0"/>
              <a:t>exigir que tan solo clientes dentro de la misma ISP puedan enviar correos</a:t>
            </a:r>
            <a:r>
              <a:rPr lang="es-ES" dirty="0"/>
              <a:t>, por lo que se clasifica según la IP que tenga asociada cada cliente. Esto es algo bastante usual en empresas y ciertas instituciones, sobre todo públicas, donde se necesita tener cierta seguridad estableciendo criterios de rechazo como el mencionado.</a:t>
            </a:r>
          </a:p>
          <a:p>
            <a:r>
              <a:rPr lang="es-ES" dirty="0"/>
              <a:t>En resumen, Simple Mail Transfer Protocol es un conjunto de reglas que se ejecutan a bajo nivel en las redes de comunicación, reglas que utilizamos cada día sin ser siquiera conscientes de ello y que permiten una comunicación fluida a través de los mensajes de correo electrónico.</a:t>
            </a:r>
          </a:p>
          <a:p>
            <a:endParaRPr lang="es-ES" dirty="0"/>
          </a:p>
        </p:txBody>
      </p:sp>
    </p:spTree>
    <p:extLst>
      <p:ext uri="{BB962C8B-B14F-4D97-AF65-F5344CB8AC3E}">
        <p14:creationId xmlns:p14="http://schemas.microsoft.com/office/powerpoint/2010/main" val="96841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D87C7BE-26C3-0C59-DAF5-AEBD2EE499D1}"/>
              </a:ext>
            </a:extLst>
          </p:cNvPr>
          <p:cNvPicPr>
            <a:picLocks noGrp="1" noChangeAspect="1"/>
          </p:cNvPicPr>
          <p:nvPr>
            <p:ph idx="1"/>
          </p:nvPr>
        </p:nvPicPr>
        <p:blipFill>
          <a:blip r:embed="rId2"/>
          <a:stretch>
            <a:fillRect/>
          </a:stretch>
        </p:blipFill>
        <p:spPr>
          <a:xfrm>
            <a:off x="1162879" y="993913"/>
            <a:ext cx="9571382" cy="4681330"/>
          </a:xfrm>
        </p:spPr>
      </p:pic>
    </p:spTree>
    <p:extLst>
      <p:ext uri="{BB962C8B-B14F-4D97-AF65-F5344CB8AC3E}">
        <p14:creationId xmlns:p14="http://schemas.microsoft.com/office/powerpoint/2010/main" val="159402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tocoloSMTP" descr="ProtocoloSMTP">
            <a:hlinkClick r:id="" action="ppaction://media"/>
            <a:extLst>
              <a:ext uri="{FF2B5EF4-FFF2-40B4-BE49-F238E27FC236}">
                <a16:creationId xmlns:a16="http://schemas.microsoft.com/office/drawing/2014/main" id="{FC8BD5B9-4604-D569-2BA7-8370EF2D77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8537" y="1023730"/>
            <a:ext cx="8989498" cy="5153233"/>
          </a:xfrm>
        </p:spPr>
      </p:pic>
    </p:spTree>
    <p:extLst>
      <p:ext uri="{BB962C8B-B14F-4D97-AF65-F5344CB8AC3E}">
        <p14:creationId xmlns:p14="http://schemas.microsoft.com/office/powerpoint/2010/main" val="316577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7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D09B0-16E5-E4B1-4DAC-943E1475AAF3}"/>
              </a:ext>
            </a:extLst>
          </p:cNvPr>
          <p:cNvSpPr>
            <a:spLocks noGrp="1"/>
          </p:cNvSpPr>
          <p:nvPr>
            <p:ph type="title"/>
          </p:nvPr>
        </p:nvSpPr>
        <p:spPr>
          <a:xfrm>
            <a:off x="838200" y="365125"/>
            <a:ext cx="10363200" cy="708301"/>
          </a:xfrm>
        </p:spPr>
        <p:txBody>
          <a:bodyPr>
            <a:normAutofit fontScale="90000"/>
          </a:bodyPr>
          <a:lstStyle/>
          <a:p>
            <a:r>
              <a:rPr lang="es-ES" b="1" dirty="0"/>
              <a:t>Ejemplo de una comunicación SMTP</a:t>
            </a:r>
            <a:br>
              <a:rPr lang="es-ES" dirty="0"/>
            </a:br>
            <a:endParaRPr lang="es-ES" dirty="0"/>
          </a:p>
        </p:txBody>
      </p:sp>
      <p:sp>
        <p:nvSpPr>
          <p:cNvPr id="3" name="Marcador de contenido 2">
            <a:extLst>
              <a:ext uri="{FF2B5EF4-FFF2-40B4-BE49-F238E27FC236}">
                <a16:creationId xmlns:a16="http://schemas.microsoft.com/office/drawing/2014/main" id="{EFF3D198-A777-B092-9FC6-EEFC2E4FBEF3}"/>
              </a:ext>
            </a:extLst>
          </p:cNvPr>
          <p:cNvSpPr>
            <a:spLocks noGrp="1"/>
          </p:cNvSpPr>
          <p:nvPr>
            <p:ph idx="1"/>
          </p:nvPr>
        </p:nvSpPr>
        <p:spPr>
          <a:xfrm>
            <a:off x="838200" y="745435"/>
            <a:ext cx="10515600" cy="5431528"/>
          </a:xfrm>
        </p:spPr>
        <p:txBody>
          <a:bodyPr>
            <a:normAutofit fontScale="25000" lnSpcReduction="20000"/>
          </a:bodyPr>
          <a:lstStyle/>
          <a:p>
            <a:pPr marL="0" indent="0">
              <a:buNone/>
            </a:pPr>
            <a:r>
              <a:rPr lang="es-ES" dirty="0"/>
              <a:t>En primer lugar se ha de establecer una conexión entre el emisor (cliente) y el receptor (servidor). Esto puede hacerse automáticamente con un programa cliente de correo o mediante un cliente </a:t>
            </a:r>
            <a:r>
              <a:rPr lang="es-ES" dirty="0">
                <a:hlinkClick r:id="rId2"/>
              </a:rPr>
              <a:t>telnet</a:t>
            </a:r>
            <a:r>
              <a:rPr lang="es-ES" dirty="0"/>
              <a:t>.</a:t>
            </a:r>
          </a:p>
          <a:p>
            <a:pPr marL="0" indent="0">
              <a:buNone/>
            </a:pPr>
            <a:r>
              <a:rPr lang="es-ES" dirty="0"/>
              <a:t>En el siguiente ejemplo se muestra una conexión típica. Se nombra con la letra C al cliente y con S al servidor.</a:t>
            </a:r>
          </a:p>
          <a:p>
            <a:pPr marL="0" indent="0">
              <a:buNone/>
            </a:pPr>
            <a:endParaRPr lang="es-ES" dirty="0"/>
          </a:p>
          <a:p>
            <a:r>
              <a:rPr lang="es-ES" dirty="0"/>
              <a:t>S: 220 Servidor SMTP</a:t>
            </a:r>
          </a:p>
          <a:p>
            <a:r>
              <a:rPr lang="es-ES" dirty="0"/>
              <a:t>C: HELO miequipo.midominio.com</a:t>
            </a:r>
          </a:p>
          <a:p>
            <a:r>
              <a:rPr lang="es-ES" dirty="0"/>
              <a:t>S: 250 Hello, please to meet you</a:t>
            </a:r>
          </a:p>
          <a:p>
            <a:r>
              <a:rPr lang="es-ES" dirty="0"/>
              <a:t>C: MAIL FROM: &lt;yo@midominio.com&gt;</a:t>
            </a:r>
          </a:p>
          <a:p>
            <a:r>
              <a:rPr lang="es-ES" dirty="0"/>
              <a:t>S: 250 Ok</a:t>
            </a:r>
          </a:p>
          <a:p>
            <a:r>
              <a:rPr lang="es-ES" dirty="0"/>
              <a:t>C: RCPT TO: &lt;destinatario@sudominio.com&gt;</a:t>
            </a:r>
          </a:p>
          <a:p>
            <a:r>
              <a:rPr lang="es-ES" dirty="0"/>
              <a:t>S: 250 Ok</a:t>
            </a:r>
          </a:p>
          <a:p>
            <a:r>
              <a:rPr lang="es-ES" dirty="0"/>
              <a:t>C: DATA</a:t>
            </a:r>
          </a:p>
          <a:p>
            <a:r>
              <a:rPr lang="es-ES" dirty="0"/>
              <a:t>S: 354 End data with &lt;CR&gt;&lt;LF&gt;.&lt;CR&gt;&lt;LF&gt;</a:t>
            </a:r>
          </a:p>
          <a:p>
            <a:r>
              <a:rPr lang="es-ES" dirty="0"/>
              <a:t>C: Subject: Campo de asunto</a:t>
            </a:r>
          </a:p>
          <a:p>
            <a:r>
              <a:rPr lang="es-ES" dirty="0"/>
              <a:t>C: From: yo@midominio.com</a:t>
            </a:r>
          </a:p>
          <a:p>
            <a:r>
              <a:rPr lang="es-ES" dirty="0"/>
              <a:t>C: To: destinatario@sudominio.com</a:t>
            </a:r>
          </a:p>
          <a:p>
            <a:r>
              <a:rPr lang="es-ES" dirty="0"/>
              <a:t>C:</a:t>
            </a:r>
          </a:p>
          <a:p>
            <a:r>
              <a:rPr lang="es-ES" dirty="0"/>
              <a:t>C: Hola,</a:t>
            </a:r>
          </a:p>
          <a:p>
            <a:r>
              <a:rPr lang="es-ES" dirty="0"/>
              <a:t>C: Esto es una prueba.</a:t>
            </a:r>
          </a:p>
          <a:p>
            <a:r>
              <a:rPr lang="es-ES" dirty="0"/>
              <a:t>C: Hasta luego.</a:t>
            </a:r>
          </a:p>
          <a:p>
            <a:r>
              <a:rPr lang="es-ES" dirty="0"/>
              <a:t>C:</a:t>
            </a:r>
          </a:p>
          <a:p>
            <a:r>
              <a:rPr lang="es-ES" dirty="0"/>
              <a:t>C: .</a:t>
            </a:r>
          </a:p>
          <a:p>
            <a:r>
              <a:rPr lang="es-ES" dirty="0"/>
              <a:t>C: &lt;CR&gt;&lt;LF&gt;.&lt;CR&gt;&lt;LF&gt;</a:t>
            </a:r>
          </a:p>
          <a:p>
            <a:r>
              <a:rPr lang="es-ES" dirty="0"/>
              <a:t>S: 250 Ok: queued as 12345</a:t>
            </a:r>
          </a:p>
          <a:p>
            <a:r>
              <a:rPr lang="es-ES" dirty="0"/>
              <a:t>C: quit</a:t>
            </a:r>
          </a:p>
          <a:p>
            <a:r>
              <a:rPr lang="es-ES" dirty="0"/>
              <a:t>S: 221 Bye</a:t>
            </a:r>
            <a:br>
              <a:rPr lang="es-ES" dirty="0"/>
            </a:br>
            <a:endParaRPr lang="es-ES" dirty="0"/>
          </a:p>
          <a:p>
            <a:endParaRPr lang="es-ES" dirty="0"/>
          </a:p>
        </p:txBody>
      </p:sp>
    </p:spTree>
    <p:extLst>
      <p:ext uri="{BB962C8B-B14F-4D97-AF65-F5344CB8AC3E}">
        <p14:creationId xmlns:p14="http://schemas.microsoft.com/office/powerpoint/2010/main" val="8505409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1267</Words>
  <Application>Microsoft Macintosh PowerPoint</Application>
  <PresentationFormat>Panorámica</PresentationFormat>
  <Paragraphs>42</Paragraphs>
  <Slides>6</Slides>
  <Notes>0</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Arial</vt:lpstr>
      <vt:lpstr>Calibri</vt:lpstr>
      <vt:lpstr>Calibri Light</vt:lpstr>
      <vt:lpstr>Tema de Office</vt:lpstr>
      <vt:lpstr>Protocolo SMTP</vt:lpstr>
      <vt:lpstr>Definición  https://definiciones/smtp/ </vt:lpstr>
      <vt:lpstr>Para que sirve https://www.geeknetic.es/SMTP/que-es-y-para-que-sirve </vt:lpstr>
      <vt:lpstr>Presentación de PowerPoint</vt:lpstr>
      <vt:lpstr>Presentación de PowerPoint</vt:lpstr>
      <vt:lpstr>Ejemplo de una comunicación SMTP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Protocolo SMTP</dc:title>
  <dc:creator>Microsoft Office User</dc:creator>
  <cp:lastModifiedBy>Microsoft Office User</cp:lastModifiedBy>
  <cp:revision>2</cp:revision>
  <dcterms:created xsi:type="dcterms:W3CDTF">2022-05-23T08:35:16Z</dcterms:created>
  <dcterms:modified xsi:type="dcterms:W3CDTF">2022-05-23T09:09:18Z</dcterms:modified>
</cp:coreProperties>
</file>